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</p:sldIdLst>
  <p:sldSz cx="8099425" cy="1079976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>
        <p:scale>
          <a:sx n="80" d="100"/>
          <a:sy n="80" d="100"/>
        </p:scale>
        <p:origin x="1194" y="-193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8/26/2026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8/26/2026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8/26/2026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8/26/2026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8/26/2026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8/26/2026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8/26/2026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8099999" cy="1298448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3" name="Picture 2" descr="17ab6014-36ce-4207-a135-e4101c840bd3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6032" y="164592"/>
            <a:ext cx="1874519" cy="1436072"/>
          </a:xfrm>
          <a:prstGeom prst="rect">
            <a:avLst/>
          </a:prstGeom>
        </p:spPr>
      </p:pic>
      <p:pic>
        <p:nvPicPr>
          <p:cNvPr id="4" name="Picture 3" descr="14a9efff-e93a-468d-80f3-70966a0e1af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52160" y="109728"/>
            <a:ext cx="1810512" cy="1749139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0" y="1133856"/>
            <a:ext cx="8099999" cy="310896"/>
          </a:xfrm>
          <a:prstGeom prst="rect">
            <a:avLst/>
          </a:prstGeom>
          <a:solidFill>
            <a:srgbClr val="12478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TextBox 5"/>
          <p:cNvSpPr txBox="1"/>
          <p:nvPr/>
        </p:nvSpPr>
        <p:spPr>
          <a:xfrm>
            <a:off x="228600" y="1175004"/>
            <a:ext cx="7644383" cy="201168"/>
          </a:xfrm>
          <a:prstGeom prst="rect">
            <a:avLst/>
          </a:prstGeom>
          <a:noFill/>
        </p:spPr>
        <p:txBody>
          <a:bodyPr wrap="none" lIns="45720" rIns="45720" anchor="t">
            <a:spAutoFit/>
          </a:bodyPr>
          <a:lstStyle/>
          <a:p>
            <a:pPr algn="ctr"/>
            <a:r>
              <a:rPr sz="919" b="1">
                <a:solidFill>
                  <a:srgbClr val="FFFFFF"/>
                </a:solidFill>
                <a:latin typeface="Arial"/>
              </a:rPr>
              <a:t>8º SIMPÓSIO DE INICIAÇÃO CIENTÍFICA • FATEB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2514600" y="1554480"/>
            <a:ext cx="3063240" cy="347472"/>
          </a:xfrm>
          <a:prstGeom prst="roundRect">
            <a:avLst/>
          </a:prstGeom>
          <a:solidFill>
            <a:srgbClr val="EEF4FB"/>
          </a:solidFill>
          <a:ln>
            <a:solidFill>
              <a:srgbClr val="12478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TextBox 7"/>
          <p:cNvSpPr txBox="1"/>
          <p:nvPr/>
        </p:nvSpPr>
        <p:spPr>
          <a:xfrm>
            <a:off x="2606040" y="1613916"/>
            <a:ext cx="2880360" cy="182880"/>
          </a:xfrm>
          <a:prstGeom prst="rect">
            <a:avLst/>
          </a:prstGeom>
          <a:noFill/>
        </p:spPr>
        <p:txBody>
          <a:bodyPr wrap="none" lIns="45720" rIns="45720" anchor="t">
            <a:spAutoFit/>
          </a:bodyPr>
          <a:lstStyle/>
          <a:p>
            <a:pPr algn="ctr"/>
            <a:r>
              <a:rPr sz="919" b="1">
                <a:solidFill>
                  <a:srgbClr val="124789"/>
                </a:solidFill>
                <a:latin typeface="Arial"/>
              </a:rPr>
              <a:t>INICIAÇÃO CIENTÍFICA – PROJETO EM ANDAMENTO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993392"/>
            <a:ext cx="7223760" cy="640080"/>
          </a:xfrm>
          <a:prstGeom prst="rect">
            <a:avLst/>
          </a:prstGeom>
          <a:noFill/>
        </p:spPr>
        <p:txBody>
          <a:bodyPr wrap="none" lIns="45720" rIns="45720" anchor="t">
            <a:spAutoFit/>
          </a:bodyPr>
          <a:lstStyle/>
          <a:p>
            <a:pPr algn="ctr"/>
            <a:r>
              <a:rPr sz="1800" b="1">
                <a:solidFill>
                  <a:srgbClr val="1E2D41"/>
                </a:solidFill>
                <a:latin typeface="Arial"/>
              </a:rPr>
              <a:t>TÍTULO DO TRABALHO: SUBTÍTULO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94360" y="2670048"/>
            <a:ext cx="6903720" cy="420624"/>
          </a:xfrm>
          <a:prstGeom prst="rect">
            <a:avLst/>
          </a:prstGeom>
          <a:noFill/>
        </p:spPr>
        <p:txBody>
          <a:bodyPr wrap="none" lIns="45720" rIns="45720" anchor="t">
            <a:spAutoFit/>
          </a:bodyPr>
          <a:lstStyle/>
          <a:p>
            <a:pPr algn="ctr"/>
            <a:r>
              <a:rPr sz="919" b="0">
                <a:solidFill>
                  <a:srgbClr val="5C646E"/>
                </a:solidFill>
                <a:latin typeface="Arial"/>
              </a:rPr>
              <a:t>Nome do(a) aluno(a)¹ • Nome do(a) aluno(a)²
Orientador(a): Prof.(a) Nome do(a) Orientador(a)³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94360" y="3090672"/>
            <a:ext cx="6903720" cy="320040"/>
          </a:xfrm>
          <a:prstGeom prst="rect">
            <a:avLst/>
          </a:prstGeom>
          <a:noFill/>
        </p:spPr>
        <p:txBody>
          <a:bodyPr wrap="none" lIns="45720" rIns="45720" anchor="t">
            <a:spAutoFit/>
          </a:bodyPr>
          <a:lstStyle/>
          <a:p>
            <a:pPr algn="ctr"/>
            <a:r>
              <a:rPr sz="680" b="0">
                <a:solidFill>
                  <a:srgbClr val="5C646E"/>
                </a:solidFill>
                <a:latin typeface="Arial"/>
              </a:rPr>
              <a:t>¹Curso/Instituição/E-mail  •  ²Curso/Instituição/E-mail  •  ³Orientador(a)/Instituição/E-mail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384048" y="3493008"/>
            <a:ext cx="3566160" cy="960120"/>
          </a:xfrm>
          <a:prstGeom prst="roundRect">
            <a:avLst/>
          </a:prstGeom>
          <a:solidFill>
            <a:srgbClr val="FFFFFF"/>
          </a:solidFill>
          <a:ln w="10160">
            <a:solidFill>
              <a:srgbClr val="CDDAE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3" name="Rectangle 12"/>
          <p:cNvSpPr/>
          <p:nvPr/>
        </p:nvSpPr>
        <p:spPr>
          <a:xfrm>
            <a:off x="384048" y="3493008"/>
            <a:ext cx="3566160" cy="274320"/>
          </a:xfrm>
          <a:prstGeom prst="rect">
            <a:avLst/>
          </a:prstGeom>
          <a:solidFill>
            <a:srgbClr val="12478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4" name="TextBox 13"/>
          <p:cNvSpPr txBox="1"/>
          <p:nvPr/>
        </p:nvSpPr>
        <p:spPr>
          <a:xfrm>
            <a:off x="457200" y="3525012"/>
            <a:ext cx="3419856" cy="201168"/>
          </a:xfrm>
          <a:prstGeom prst="rect">
            <a:avLst/>
          </a:prstGeom>
          <a:noFill/>
        </p:spPr>
        <p:txBody>
          <a:bodyPr wrap="none" lIns="45720" rIns="45720" anchor="t">
            <a:spAutoFit/>
          </a:bodyPr>
          <a:lstStyle/>
          <a:p>
            <a:pPr algn="l"/>
            <a:r>
              <a:rPr sz="1019" b="1">
                <a:solidFill>
                  <a:srgbClr val="FFFFFF"/>
                </a:solidFill>
                <a:latin typeface="Arial"/>
              </a:rPr>
              <a:t>RESUMO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475488" y="3840480"/>
            <a:ext cx="3383279" cy="521208"/>
          </a:xfrm>
          <a:prstGeom prst="rect">
            <a:avLst/>
          </a:prstGeom>
          <a:noFill/>
        </p:spPr>
        <p:txBody>
          <a:bodyPr wrap="none" lIns="45720" rIns="45720" anchor="t">
            <a:spAutoFit/>
          </a:bodyPr>
          <a:lstStyle/>
          <a:p>
            <a:pPr algn="l"/>
            <a:r>
              <a:rPr sz="760" b="0">
                <a:solidFill>
                  <a:srgbClr val="1E2D41"/>
                </a:solidFill>
                <a:latin typeface="Arial"/>
              </a:rPr>
              <a:t>150 a 250 caracteres. Apresentação sintética do tema, problema de pesquisa e relevância acadêmica, científica ou social.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384048" y="4562856"/>
            <a:ext cx="3566160" cy="786384"/>
          </a:xfrm>
          <a:prstGeom prst="roundRect">
            <a:avLst/>
          </a:prstGeom>
          <a:solidFill>
            <a:srgbClr val="FFFFFF"/>
          </a:solidFill>
          <a:ln w="10160">
            <a:solidFill>
              <a:srgbClr val="CDDAE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7" name="Rectangle 16"/>
          <p:cNvSpPr/>
          <p:nvPr/>
        </p:nvSpPr>
        <p:spPr>
          <a:xfrm>
            <a:off x="384048" y="4562856"/>
            <a:ext cx="3566160" cy="274320"/>
          </a:xfrm>
          <a:prstGeom prst="rect">
            <a:avLst/>
          </a:prstGeom>
          <a:solidFill>
            <a:srgbClr val="12478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8" name="TextBox 17"/>
          <p:cNvSpPr txBox="1"/>
          <p:nvPr/>
        </p:nvSpPr>
        <p:spPr>
          <a:xfrm>
            <a:off x="457200" y="4594860"/>
            <a:ext cx="3419856" cy="201168"/>
          </a:xfrm>
          <a:prstGeom prst="rect">
            <a:avLst/>
          </a:prstGeom>
          <a:noFill/>
        </p:spPr>
        <p:txBody>
          <a:bodyPr wrap="none" lIns="45720" rIns="45720" anchor="t">
            <a:spAutoFit/>
          </a:bodyPr>
          <a:lstStyle/>
          <a:p>
            <a:pPr algn="l"/>
            <a:r>
              <a:rPr sz="1019" b="1">
                <a:solidFill>
                  <a:srgbClr val="FFFFFF"/>
                </a:solidFill>
                <a:latin typeface="Arial"/>
              </a:rPr>
              <a:t>PALAVRAS-CHAVE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475488" y="4910328"/>
            <a:ext cx="3383279" cy="347472"/>
          </a:xfrm>
          <a:prstGeom prst="rect">
            <a:avLst/>
          </a:prstGeom>
          <a:noFill/>
        </p:spPr>
        <p:txBody>
          <a:bodyPr wrap="none" lIns="45720" rIns="45720" anchor="t">
            <a:spAutoFit/>
          </a:bodyPr>
          <a:lstStyle/>
          <a:p>
            <a:pPr algn="l"/>
            <a:r>
              <a:rPr sz="750" b="0">
                <a:solidFill>
                  <a:srgbClr val="1E2D41"/>
                </a:solidFill>
                <a:latin typeface="Arial"/>
              </a:rPr>
              <a:t>3 a 5 palavras que representem os conceitos centrais. Separar por ponto e vírgula.</a:t>
            </a:r>
          </a:p>
        </p:txBody>
      </p:sp>
      <p:sp>
        <p:nvSpPr>
          <p:cNvPr id="20" name="Rounded Rectangle 19"/>
          <p:cNvSpPr/>
          <p:nvPr/>
        </p:nvSpPr>
        <p:spPr>
          <a:xfrm>
            <a:off x="384048" y="5458968"/>
            <a:ext cx="3566160" cy="1261872"/>
          </a:xfrm>
          <a:prstGeom prst="roundRect">
            <a:avLst/>
          </a:prstGeom>
          <a:solidFill>
            <a:srgbClr val="FFFFFF"/>
          </a:solidFill>
          <a:ln w="10160">
            <a:solidFill>
              <a:srgbClr val="CDDAE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1" name="Rectangle 20"/>
          <p:cNvSpPr/>
          <p:nvPr/>
        </p:nvSpPr>
        <p:spPr>
          <a:xfrm>
            <a:off x="384048" y="5458968"/>
            <a:ext cx="3566160" cy="274320"/>
          </a:xfrm>
          <a:prstGeom prst="rect">
            <a:avLst/>
          </a:prstGeom>
          <a:solidFill>
            <a:srgbClr val="12478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2" name="TextBox 21"/>
          <p:cNvSpPr txBox="1"/>
          <p:nvPr/>
        </p:nvSpPr>
        <p:spPr>
          <a:xfrm>
            <a:off x="457200" y="5490972"/>
            <a:ext cx="3419856" cy="201168"/>
          </a:xfrm>
          <a:prstGeom prst="rect">
            <a:avLst/>
          </a:prstGeom>
          <a:noFill/>
        </p:spPr>
        <p:txBody>
          <a:bodyPr wrap="none" lIns="45720" rIns="45720" anchor="t">
            <a:spAutoFit/>
          </a:bodyPr>
          <a:lstStyle/>
          <a:p>
            <a:pPr algn="l"/>
            <a:r>
              <a:rPr sz="1019" b="1">
                <a:solidFill>
                  <a:srgbClr val="FFFFFF"/>
                </a:solidFill>
                <a:latin typeface="Arial"/>
              </a:rPr>
              <a:t>INTRODUÇÃO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475488" y="5806440"/>
            <a:ext cx="3383279" cy="822959"/>
          </a:xfrm>
          <a:prstGeom prst="rect">
            <a:avLst/>
          </a:prstGeom>
          <a:noFill/>
        </p:spPr>
        <p:txBody>
          <a:bodyPr wrap="none" lIns="45720" rIns="45720" anchor="t">
            <a:spAutoFit/>
          </a:bodyPr>
          <a:lstStyle/>
          <a:p>
            <a:pPr algn="l"/>
            <a:r>
              <a:rPr sz="780" b="0">
                <a:solidFill>
                  <a:srgbClr val="1E2D41"/>
                </a:solidFill>
                <a:latin typeface="Arial"/>
              </a:rPr>
              <a:t>Contextualize o tema, apresente o problema investigado e justifique a relevância científica ou social do estudo.</a:t>
            </a:r>
          </a:p>
        </p:txBody>
      </p:sp>
      <p:sp>
        <p:nvSpPr>
          <p:cNvPr id="24" name="Rounded Rectangle 23"/>
          <p:cNvSpPr/>
          <p:nvPr/>
        </p:nvSpPr>
        <p:spPr>
          <a:xfrm>
            <a:off x="384048" y="6830568"/>
            <a:ext cx="3566160" cy="1051560"/>
          </a:xfrm>
          <a:prstGeom prst="roundRect">
            <a:avLst/>
          </a:prstGeom>
          <a:solidFill>
            <a:srgbClr val="FFFFFF"/>
          </a:solidFill>
          <a:ln w="10160">
            <a:solidFill>
              <a:srgbClr val="CDDAE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5" name="Rectangle 24"/>
          <p:cNvSpPr/>
          <p:nvPr/>
        </p:nvSpPr>
        <p:spPr>
          <a:xfrm>
            <a:off x="384048" y="6830568"/>
            <a:ext cx="3566160" cy="274320"/>
          </a:xfrm>
          <a:prstGeom prst="rect">
            <a:avLst/>
          </a:prstGeom>
          <a:solidFill>
            <a:srgbClr val="12478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6" name="TextBox 25"/>
          <p:cNvSpPr txBox="1"/>
          <p:nvPr/>
        </p:nvSpPr>
        <p:spPr>
          <a:xfrm>
            <a:off x="457200" y="6862572"/>
            <a:ext cx="3419856" cy="201168"/>
          </a:xfrm>
          <a:prstGeom prst="rect">
            <a:avLst/>
          </a:prstGeom>
          <a:noFill/>
        </p:spPr>
        <p:txBody>
          <a:bodyPr wrap="none" lIns="45720" rIns="45720" anchor="t">
            <a:spAutoFit/>
          </a:bodyPr>
          <a:lstStyle/>
          <a:p>
            <a:pPr algn="l"/>
            <a:r>
              <a:rPr sz="1019" b="1">
                <a:solidFill>
                  <a:srgbClr val="FFFFFF"/>
                </a:solidFill>
                <a:latin typeface="Arial"/>
              </a:rPr>
              <a:t>OBJETIVOS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475488" y="7178040"/>
            <a:ext cx="3383279" cy="612647"/>
          </a:xfrm>
          <a:prstGeom prst="rect">
            <a:avLst/>
          </a:prstGeom>
          <a:noFill/>
        </p:spPr>
        <p:txBody>
          <a:bodyPr wrap="none" lIns="45720" rIns="45720" anchor="t">
            <a:spAutoFit/>
          </a:bodyPr>
          <a:lstStyle/>
          <a:p>
            <a:pPr algn="l"/>
            <a:r>
              <a:rPr sz="780" b="0">
                <a:solidFill>
                  <a:srgbClr val="1E2D41"/>
                </a:solidFill>
                <a:latin typeface="Arial"/>
              </a:rPr>
              <a:t>Indique o objetivo geral e, se necessário, os objetivos específicos que orientam o desenvolvimento do estudo.</a:t>
            </a:r>
          </a:p>
        </p:txBody>
      </p:sp>
      <p:sp>
        <p:nvSpPr>
          <p:cNvPr id="28" name="Rounded Rectangle 27"/>
          <p:cNvSpPr/>
          <p:nvPr/>
        </p:nvSpPr>
        <p:spPr>
          <a:xfrm>
            <a:off x="4142232" y="3493008"/>
            <a:ext cx="3566160" cy="2148840"/>
          </a:xfrm>
          <a:prstGeom prst="roundRect">
            <a:avLst/>
          </a:prstGeom>
          <a:solidFill>
            <a:srgbClr val="FFFFFF"/>
          </a:solidFill>
          <a:ln w="10160">
            <a:solidFill>
              <a:srgbClr val="CDDAE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9" name="Rectangle 28"/>
          <p:cNvSpPr/>
          <p:nvPr/>
        </p:nvSpPr>
        <p:spPr>
          <a:xfrm>
            <a:off x="4142232" y="3493008"/>
            <a:ext cx="3566160" cy="274320"/>
          </a:xfrm>
          <a:prstGeom prst="rect">
            <a:avLst/>
          </a:prstGeom>
          <a:solidFill>
            <a:srgbClr val="12478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0" name="TextBox 29"/>
          <p:cNvSpPr txBox="1"/>
          <p:nvPr/>
        </p:nvSpPr>
        <p:spPr>
          <a:xfrm>
            <a:off x="4215384" y="3525012"/>
            <a:ext cx="3419856" cy="201168"/>
          </a:xfrm>
          <a:prstGeom prst="rect">
            <a:avLst/>
          </a:prstGeom>
          <a:noFill/>
        </p:spPr>
        <p:txBody>
          <a:bodyPr wrap="none" lIns="45720" rIns="45720" anchor="t">
            <a:spAutoFit/>
          </a:bodyPr>
          <a:lstStyle/>
          <a:p>
            <a:pPr algn="l"/>
            <a:r>
              <a:rPr sz="1019" b="1">
                <a:solidFill>
                  <a:srgbClr val="FFFFFF"/>
                </a:solidFill>
                <a:latin typeface="Arial"/>
              </a:rPr>
              <a:t>MÉTODOS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4233672" y="3840480"/>
            <a:ext cx="3383279" cy="1709928"/>
          </a:xfrm>
          <a:prstGeom prst="rect">
            <a:avLst/>
          </a:prstGeom>
          <a:noFill/>
        </p:spPr>
        <p:txBody>
          <a:bodyPr wrap="none" lIns="45720" rIns="45720" anchor="t">
            <a:spAutoFit/>
          </a:bodyPr>
          <a:lstStyle/>
          <a:p>
            <a:pPr algn="l"/>
            <a:r>
              <a:rPr sz="725" b="0">
                <a:solidFill>
                  <a:srgbClr val="1E2D41"/>
                </a:solidFill>
                <a:latin typeface="Arial"/>
              </a:rPr>
              <a:t>Descreva o tipo de pesquisa e os procedimentos metodológicos.
• Abordagem: qualitativa, quantitativa ou mista;
• Natureza/objetivo: exploratória, descritiva ou explicativa;
• Coleta: bibliográfica, documental, entrevista, questionário, observação, estudo de caso ou pesquisa-ação;
• Análise: conteúdo, documental ou estatística.</a:t>
            </a:r>
          </a:p>
        </p:txBody>
      </p:sp>
      <p:sp>
        <p:nvSpPr>
          <p:cNvPr id="32" name="Rounded Rectangle 31"/>
          <p:cNvSpPr/>
          <p:nvPr/>
        </p:nvSpPr>
        <p:spPr>
          <a:xfrm>
            <a:off x="4142232" y="5751576"/>
            <a:ext cx="3566160" cy="1261872"/>
          </a:xfrm>
          <a:prstGeom prst="roundRect">
            <a:avLst/>
          </a:prstGeom>
          <a:solidFill>
            <a:srgbClr val="FFFFFF"/>
          </a:solidFill>
          <a:ln w="10160">
            <a:solidFill>
              <a:srgbClr val="CDDAE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3" name="Rectangle 32"/>
          <p:cNvSpPr/>
          <p:nvPr/>
        </p:nvSpPr>
        <p:spPr>
          <a:xfrm>
            <a:off x="4142232" y="5751576"/>
            <a:ext cx="3566160" cy="274320"/>
          </a:xfrm>
          <a:prstGeom prst="rect">
            <a:avLst/>
          </a:prstGeom>
          <a:solidFill>
            <a:srgbClr val="12478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4" name="TextBox 33"/>
          <p:cNvSpPr txBox="1"/>
          <p:nvPr/>
        </p:nvSpPr>
        <p:spPr>
          <a:xfrm>
            <a:off x="4215384" y="5783580"/>
            <a:ext cx="3419856" cy="201168"/>
          </a:xfrm>
          <a:prstGeom prst="rect">
            <a:avLst/>
          </a:prstGeom>
          <a:noFill/>
        </p:spPr>
        <p:txBody>
          <a:bodyPr wrap="none" lIns="45720" rIns="45720" anchor="t">
            <a:spAutoFit/>
          </a:bodyPr>
          <a:lstStyle/>
          <a:p>
            <a:pPr algn="l"/>
            <a:r>
              <a:rPr sz="1019" b="1">
                <a:solidFill>
                  <a:srgbClr val="FFFFFF"/>
                </a:solidFill>
                <a:latin typeface="Arial"/>
              </a:rPr>
              <a:t>RESULTADOS ESPERADOS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4233672" y="6099048"/>
            <a:ext cx="3383279" cy="822959"/>
          </a:xfrm>
          <a:prstGeom prst="rect">
            <a:avLst/>
          </a:prstGeom>
          <a:noFill/>
        </p:spPr>
        <p:txBody>
          <a:bodyPr wrap="none" lIns="45720" rIns="45720" anchor="t">
            <a:spAutoFit/>
          </a:bodyPr>
          <a:lstStyle/>
          <a:p>
            <a:pPr algn="l"/>
            <a:r>
              <a:rPr sz="780" b="0">
                <a:solidFill>
                  <a:srgbClr val="1E2D41"/>
                </a:solidFill>
                <a:latin typeface="Arial"/>
              </a:rPr>
              <a:t>Apresente as contribuições esperadas, indicando possíveis avanços teóricos, sociais ou institucionais.</a:t>
            </a:r>
          </a:p>
        </p:txBody>
      </p:sp>
      <p:sp>
        <p:nvSpPr>
          <p:cNvPr id="36" name="Rounded Rectangle 35"/>
          <p:cNvSpPr/>
          <p:nvPr/>
        </p:nvSpPr>
        <p:spPr>
          <a:xfrm>
            <a:off x="4142232" y="7123176"/>
            <a:ext cx="3566160" cy="1307592"/>
          </a:xfrm>
          <a:prstGeom prst="roundRect">
            <a:avLst/>
          </a:prstGeom>
          <a:solidFill>
            <a:srgbClr val="FFFFFF"/>
          </a:solidFill>
          <a:ln w="10160">
            <a:solidFill>
              <a:srgbClr val="CDDAE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7" name="Rectangle 36"/>
          <p:cNvSpPr/>
          <p:nvPr/>
        </p:nvSpPr>
        <p:spPr>
          <a:xfrm>
            <a:off x="4142232" y="7123176"/>
            <a:ext cx="3566160" cy="274320"/>
          </a:xfrm>
          <a:prstGeom prst="rect">
            <a:avLst/>
          </a:prstGeom>
          <a:solidFill>
            <a:srgbClr val="12478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8" name="TextBox 37"/>
          <p:cNvSpPr txBox="1"/>
          <p:nvPr/>
        </p:nvSpPr>
        <p:spPr>
          <a:xfrm>
            <a:off x="4215384" y="7155180"/>
            <a:ext cx="3419856" cy="201168"/>
          </a:xfrm>
          <a:prstGeom prst="rect">
            <a:avLst/>
          </a:prstGeom>
          <a:noFill/>
        </p:spPr>
        <p:txBody>
          <a:bodyPr wrap="none" lIns="45720" rIns="45720" anchor="t">
            <a:spAutoFit/>
          </a:bodyPr>
          <a:lstStyle/>
          <a:p>
            <a:pPr algn="l"/>
            <a:r>
              <a:rPr sz="1019" b="1">
                <a:solidFill>
                  <a:srgbClr val="FFFFFF"/>
                </a:solidFill>
                <a:latin typeface="Arial"/>
              </a:rPr>
              <a:t>FONTES CONSULTADAS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4233672" y="7470648"/>
            <a:ext cx="3383279" cy="868680"/>
          </a:xfrm>
          <a:prstGeom prst="rect">
            <a:avLst/>
          </a:prstGeom>
          <a:noFill/>
        </p:spPr>
        <p:txBody>
          <a:bodyPr wrap="none" lIns="45720" rIns="45720" anchor="t">
            <a:spAutoFit/>
          </a:bodyPr>
          <a:lstStyle/>
          <a:p>
            <a:pPr algn="l"/>
            <a:r>
              <a:rPr sz="780" b="0">
                <a:solidFill>
                  <a:srgbClr val="1E2D41"/>
                </a:solidFill>
                <a:latin typeface="Arial"/>
              </a:rPr>
              <a:t>Inserir somente as principais referências utilizadas no trabalho, conforme padrão ABNT.</a:t>
            </a:r>
          </a:p>
        </p:txBody>
      </p:sp>
      <p:sp>
        <p:nvSpPr>
          <p:cNvPr id="40" name="Rectangle 39"/>
          <p:cNvSpPr/>
          <p:nvPr/>
        </p:nvSpPr>
        <p:spPr>
          <a:xfrm>
            <a:off x="384048" y="10479024"/>
            <a:ext cx="7333488" cy="18288"/>
          </a:xfrm>
          <a:prstGeom prst="rect">
            <a:avLst/>
          </a:prstGeom>
          <a:solidFill>
            <a:srgbClr val="C9A63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1" name="TextBox 40"/>
          <p:cNvSpPr txBox="1"/>
          <p:nvPr/>
        </p:nvSpPr>
        <p:spPr>
          <a:xfrm>
            <a:off x="411480" y="10533888"/>
            <a:ext cx="7269480" cy="164592"/>
          </a:xfrm>
          <a:prstGeom prst="rect">
            <a:avLst/>
          </a:prstGeom>
          <a:noFill/>
        </p:spPr>
        <p:txBody>
          <a:bodyPr wrap="none" lIns="45720" rIns="45720" anchor="t">
            <a:spAutoFit/>
          </a:bodyPr>
          <a:lstStyle/>
          <a:p>
            <a:pPr algn="ctr"/>
            <a:r>
              <a:rPr sz="650" b="1">
                <a:solidFill>
                  <a:srgbClr val="124789"/>
                </a:solidFill>
                <a:latin typeface="Arial"/>
              </a:rPr>
              <a:t>FATEB – Faculdade de Ciências e Tecnologia de Birigui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411480" y="10698480"/>
            <a:ext cx="7269480" cy="91440"/>
          </a:xfrm>
          <a:prstGeom prst="rect">
            <a:avLst/>
          </a:prstGeom>
          <a:noFill/>
        </p:spPr>
        <p:txBody>
          <a:bodyPr wrap="none" lIns="45720" rIns="45720" anchor="t">
            <a:spAutoFit/>
          </a:bodyPr>
          <a:lstStyle/>
          <a:p>
            <a:pPr algn="ctr"/>
            <a:r>
              <a:rPr sz="580" b="0">
                <a:solidFill>
                  <a:srgbClr val="5C646E"/>
                </a:solidFill>
                <a:latin typeface="Arial"/>
              </a:rPr>
              <a:t>Modelo editável • impressão final: 90 cm (L) × 120 cm (A)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8099999" cy="1298448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3" name="Picture 2" descr="17ab6014-36ce-4207-a135-e4101c840bd3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6032" y="164592"/>
            <a:ext cx="1874519" cy="1436072"/>
          </a:xfrm>
          <a:prstGeom prst="rect">
            <a:avLst/>
          </a:prstGeom>
        </p:spPr>
      </p:pic>
      <p:pic>
        <p:nvPicPr>
          <p:cNvPr id="4" name="Picture 3" descr="14a9efff-e93a-468d-80f3-70966a0e1af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52160" y="109728"/>
            <a:ext cx="1810512" cy="1749139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0" y="1133856"/>
            <a:ext cx="8099999" cy="310896"/>
          </a:xfrm>
          <a:prstGeom prst="rect">
            <a:avLst/>
          </a:prstGeom>
          <a:solidFill>
            <a:srgbClr val="12478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TextBox 5"/>
          <p:cNvSpPr txBox="1"/>
          <p:nvPr/>
        </p:nvSpPr>
        <p:spPr>
          <a:xfrm>
            <a:off x="228600" y="1175004"/>
            <a:ext cx="7644383" cy="201168"/>
          </a:xfrm>
          <a:prstGeom prst="rect">
            <a:avLst/>
          </a:prstGeom>
          <a:noFill/>
        </p:spPr>
        <p:txBody>
          <a:bodyPr wrap="none" lIns="45720" rIns="45720" anchor="t">
            <a:spAutoFit/>
          </a:bodyPr>
          <a:lstStyle/>
          <a:p>
            <a:pPr algn="ctr"/>
            <a:r>
              <a:rPr sz="919" b="1">
                <a:solidFill>
                  <a:srgbClr val="FFFFFF"/>
                </a:solidFill>
                <a:latin typeface="Arial"/>
              </a:rPr>
              <a:t>8º SIMPÓSIO DE INICIAÇÃO CIENTÍFICA • FATEB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2514600" y="1554480"/>
            <a:ext cx="3063240" cy="347472"/>
          </a:xfrm>
          <a:prstGeom prst="roundRect">
            <a:avLst/>
          </a:prstGeom>
          <a:solidFill>
            <a:srgbClr val="EEF4FB"/>
          </a:solidFill>
          <a:ln>
            <a:solidFill>
              <a:srgbClr val="12478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TextBox 7"/>
          <p:cNvSpPr txBox="1"/>
          <p:nvPr/>
        </p:nvSpPr>
        <p:spPr>
          <a:xfrm>
            <a:off x="2606040" y="1613916"/>
            <a:ext cx="2880360" cy="182880"/>
          </a:xfrm>
          <a:prstGeom prst="rect">
            <a:avLst/>
          </a:prstGeom>
          <a:noFill/>
        </p:spPr>
        <p:txBody>
          <a:bodyPr wrap="none" lIns="45720" rIns="45720" anchor="t">
            <a:spAutoFit/>
          </a:bodyPr>
          <a:lstStyle/>
          <a:p>
            <a:pPr algn="ctr"/>
            <a:r>
              <a:rPr sz="919" b="1">
                <a:solidFill>
                  <a:srgbClr val="124789"/>
                </a:solidFill>
                <a:latin typeface="Arial"/>
              </a:rPr>
              <a:t>TCC – TRABALHO CONCLUÍDO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993392"/>
            <a:ext cx="7223760" cy="640080"/>
          </a:xfrm>
          <a:prstGeom prst="rect">
            <a:avLst/>
          </a:prstGeom>
          <a:noFill/>
        </p:spPr>
        <p:txBody>
          <a:bodyPr wrap="none" lIns="45720" rIns="45720" anchor="t">
            <a:spAutoFit/>
          </a:bodyPr>
          <a:lstStyle/>
          <a:p>
            <a:pPr algn="ctr"/>
            <a:r>
              <a:rPr sz="1800" b="1">
                <a:solidFill>
                  <a:srgbClr val="1E2D41"/>
                </a:solidFill>
                <a:latin typeface="Arial"/>
              </a:rPr>
              <a:t>TÍTULO DO TRABALHO: SUBTÍTULO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94360" y="2670048"/>
            <a:ext cx="6903720" cy="420624"/>
          </a:xfrm>
          <a:prstGeom prst="rect">
            <a:avLst/>
          </a:prstGeom>
          <a:noFill/>
        </p:spPr>
        <p:txBody>
          <a:bodyPr wrap="none" lIns="45720" rIns="45720" anchor="t">
            <a:spAutoFit/>
          </a:bodyPr>
          <a:lstStyle/>
          <a:p>
            <a:pPr algn="ctr"/>
            <a:r>
              <a:rPr sz="919" b="0">
                <a:solidFill>
                  <a:srgbClr val="5C646E"/>
                </a:solidFill>
                <a:latin typeface="Arial"/>
              </a:rPr>
              <a:t>Nome do(a) aluno(a)¹ • Nome do(a) aluno(a)²
Orientador(a): Prof.(a) Nome do(a) Orientador(a)³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94360" y="3090672"/>
            <a:ext cx="6903720" cy="320040"/>
          </a:xfrm>
          <a:prstGeom prst="rect">
            <a:avLst/>
          </a:prstGeom>
          <a:noFill/>
        </p:spPr>
        <p:txBody>
          <a:bodyPr wrap="none" lIns="45720" rIns="45720" anchor="t">
            <a:spAutoFit/>
          </a:bodyPr>
          <a:lstStyle/>
          <a:p>
            <a:pPr algn="ctr"/>
            <a:r>
              <a:rPr sz="680" b="0">
                <a:solidFill>
                  <a:srgbClr val="5C646E"/>
                </a:solidFill>
                <a:latin typeface="Arial"/>
              </a:rPr>
              <a:t>¹Curso/Instituição/E-mail  •  ²Curso/Instituição/E-mail  •  ³Orientador(a)/Instituição/E-mail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384048" y="3493008"/>
            <a:ext cx="3566160" cy="914400"/>
          </a:xfrm>
          <a:prstGeom prst="roundRect">
            <a:avLst/>
          </a:prstGeom>
          <a:solidFill>
            <a:srgbClr val="FFFFFF"/>
          </a:solidFill>
          <a:ln w="10160">
            <a:solidFill>
              <a:srgbClr val="CDDAE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3" name="Rectangle 12"/>
          <p:cNvSpPr/>
          <p:nvPr/>
        </p:nvSpPr>
        <p:spPr>
          <a:xfrm>
            <a:off x="384048" y="3493008"/>
            <a:ext cx="3566160" cy="274320"/>
          </a:xfrm>
          <a:prstGeom prst="rect">
            <a:avLst/>
          </a:prstGeom>
          <a:solidFill>
            <a:srgbClr val="12478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4" name="TextBox 13"/>
          <p:cNvSpPr txBox="1"/>
          <p:nvPr/>
        </p:nvSpPr>
        <p:spPr>
          <a:xfrm>
            <a:off x="457200" y="3525012"/>
            <a:ext cx="3419856" cy="201168"/>
          </a:xfrm>
          <a:prstGeom prst="rect">
            <a:avLst/>
          </a:prstGeom>
          <a:noFill/>
        </p:spPr>
        <p:txBody>
          <a:bodyPr wrap="none" lIns="45720" rIns="45720" anchor="t">
            <a:spAutoFit/>
          </a:bodyPr>
          <a:lstStyle/>
          <a:p>
            <a:pPr algn="l"/>
            <a:r>
              <a:rPr sz="1019" b="1">
                <a:solidFill>
                  <a:srgbClr val="FFFFFF"/>
                </a:solidFill>
                <a:latin typeface="Arial"/>
              </a:rPr>
              <a:t>RESUMO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475488" y="3840480"/>
            <a:ext cx="3383279" cy="475488"/>
          </a:xfrm>
          <a:prstGeom prst="rect">
            <a:avLst/>
          </a:prstGeom>
          <a:noFill/>
        </p:spPr>
        <p:txBody>
          <a:bodyPr wrap="none" lIns="45720" rIns="45720" anchor="t">
            <a:spAutoFit/>
          </a:bodyPr>
          <a:lstStyle/>
          <a:p>
            <a:pPr algn="l"/>
            <a:r>
              <a:rPr sz="770" b="0">
                <a:solidFill>
                  <a:srgbClr val="1E2D41"/>
                </a:solidFill>
                <a:latin typeface="Arial"/>
              </a:rPr>
              <a:t>150 a 250 caracteres. Apresentação breve do tema, problema investigado e relevância.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384048" y="4517136"/>
            <a:ext cx="3566160" cy="749808"/>
          </a:xfrm>
          <a:prstGeom prst="roundRect">
            <a:avLst/>
          </a:prstGeom>
          <a:solidFill>
            <a:srgbClr val="FFFFFF"/>
          </a:solidFill>
          <a:ln w="10160">
            <a:solidFill>
              <a:srgbClr val="CDDAE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7" name="Rectangle 16"/>
          <p:cNvSpPr/>
          <p:nvPr/>
        </p:nvSpPr>
        <p:spPr>
          <a:xfrm>
            <a:off x="384048" y="4517136"/>
            <a:ext cx="3566160" cy="274320"/>
          </a:xfrm>
          <a:prstGeom prst="rect">
            <a:avLst/>
          </a:prstGeom>
          <a:solidFill>
            <a:srgbClr val="12478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8" name="TextBox 17"/>
          <p:cNvSpPr txBox="1"/>
          <p:nvPr/>
        </p:nvSpPr>
        <p:spPr>
          <a:xfrm>
            <a:off x="457200" y="4549140"/>
            <a:ext cx="3419856" cy="201168"/>
          </a:xfrm>
          <a:prstGeom prst="rect">
            <a:avLst/>
          </a:prstGeom>
          <a:noFill/>
        </p:spPr>
        <p:txBody>
          <a:bodyPr wrap="none" lIns="45720" rIns="45720" anchor="t">
            <a:spAutoFit/>
          </a:bodyPr>
          <a:lstStyle/>
          <a:p>
            <a:pPr algn="l"/>
            <a:r>
              <a:rPr sz="1019" b="1">
                <a:solidFill>
                  <a:srgbClr val="FFFFFF"/>
                </a:solidFill>
                <a:latin typeface="Arial"/>
              </a:rPr>
              <a:t>PALAVRAS-CHAVE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475488" y="4864608"/>
            <a:ext cx="3383279" cy="310896"/>
          </a:xfrm>
          <a:prstGeom prst="rect">
            <a:avLst/>
          </a:prstGeom>
          <a:noFill/>
        </p:spPr>
        <p:txBody>
          <a:bodyPr wrap="none" lIns="45720" rIns="45720" anchor="t">
            <a:spAutoFit/>
          </a:bodyPr>
          <a:lstStyle/>
          <a:p>
            <a:pPr algn="l"/>
            <a:r>
              <a:rPr sz="750" b="0">
                <a:solidFill>
                  <a:srgbClr val="1E2D41"/>
                </a:solidFill>
                <a:latin typeface="Arial"/>
              </a:rPr>
              <a:t>3 a 5 palavras representativas dos principais conceitos. Separar por ponto e vírgula.</a:t>
            </a:r>
          </a:p>
        </p:txBody>
      </p:sp>
      <p:sp>
        <p:nvSpPr>
          <p:cNvPr id="20" name="Rounded Rectangle 19"/>
          <p:cNvSpPr/>
          <p:nvPr/>
        </p:nvSpPr>
        <p:spPr>
          <a:xfrm>
            <a:off x="384048" y="5376672"/>
            <a:ext cx="3566160" cy="1078992"/>
          </a:xfrm>
          <a:prstGeom prst="roundRect">
            <a:avLst/>
          </a:prstGeom>
          <a:solidFill>
            <a:srgbClr val="FFFFFF"/>
          </a:solidFill>
          <a:ln w="10160">
            <a:solidFill>
              <a:srgbClr val="CDDAE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1" name="Rectangle 20"/>
          <p:cNvSpPr/>
          <p:nvPr/>
        </p:nvSpPr>
        <p:spPr>
          <a:xfrm>
            <a:off x="384048" y="5376672"/>
            <a:ext cx="3566160" cy="274320"/>
          </a:xfrm>
          <a:prstGeom prst="rect">
            <a:avLst/>
          </a:prstGeom>
          <a:solidFill>
            <a:srgbClr val="12478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2" name="TextBox 21"/>
          <p:cNvSpPr txBox="1"/>
          <p:nvPr/>
        </p:nvSpPr>
        <p:spPr>
          <a:xfrm>
            <a:off x="457200" y="5408676"/>
            <a:ext cx="3419856" cy="201168"/>
          </a:xfrm>
          <a:prstGeom prst="rect">
            <a:avLst/>
          </a:prstGeom>
          <a:noFill/>
        </p:spPr>
        <p:txBody>
          <a:bodyPr wrap="none" lIns="45720" rIns="45720" anchor="t">
            <a:spAutoFit/>
          </a:bodyPr>
          <a:lstStyle/>
          <a:p>
            <a:pPr algn="l"/>
            <a:r>
              <a:rPr sz="1019" b="1">
                <a:solidFill>
                  <a:srgbClr val="FFFFFF"/>
                </a:solidFill>
                <a:latin typeface="Arial"/>
              </a:rPr>
              <a:t>INTRODUÇÃO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475488" y="5724144"/>
            <a:ext cx="3383279" cy="640080"/>
          </a:xfrm>
          <a:prstGeom prst="rect">
            <a:avLst/>
          </a:prstGeom>
          <a:noFill/>
        </p:spPr>
        <p:txBody>
          <a:bodyPr wrap="none" lIns="45720" rIns="45720" anchor="t">
            <a:spAutoFit/>
          </a:bodyPr>
          <a:lstStyle/>
          <a:p>
            <a:pPr algn="l"/>
            <a:r>
              <a:rPr sz="780" b="0">
                <a:solidFill>
                  <a:srgbClr val="1E2D41"/>
                </a:solidFill>
                <a:latin typeface="Arial"/>
              </a:rPr>
              <a:t>Contextualize o tema, apresente a justificativa da pesquisa e o problema investigado.</a:t>
            </a:r>
          </a:p>
        </p:txBody>
      </p:sp>
      <p:sp>
        <p:nvSpPr>
          <p:cNvPr id="24" name="Rounded Rectangle 23"/>
          <p:cNvSpPr/>
          <p:nvPr/>
        </p:nvSpPr>
        <p:spPr>
          <a:xfrm>
            <a:off x="384048" y="6565392"/>
            <a:ext cx="3566160" cy="960120"/>
          </a:xfrm>
          <a:prstGeom prst="roundRect">
            <a:avLst/>
          </a:prstGeom>
          <a:solidFill>
            <a:srgbClr val="FFFFFF"/>
          </a:solidFill>
          <a:ln w="10160">
            <a:solidFill>
              <a:srgbClr val="CDDAE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5" name="Rectangle 24"/>
          <p:cNvSpPr/>
          <p:nvPr/>
        </p:nvSpPr>
        <p:spPr>
          <a:xfrm>
            <a:off x="384048" y="6565392"/>
            <a:ext cx="3566160" cy="274320"/>
          </a:xfrm>
          <a:prstGeom prst="rect">
            <a:avLst/>
          </a:prstGeom>
          <a:solidFill>
            <a:srgbClr val="12478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6" name="TextBox 25"/>
          <p:cNvSpPr txBox="1"/>
          <p:nvPr/>
        </p:nvSpPr>
        <p:spPr>
          <a:xfrm>
            <a:off x="457200" y="6597396"/>
            <a:ext cx="3419856" cy="201168"/>
          </a:xfrm>
          <a:prstGeom prst="rect">
            <a:avLst/>
          </a:prstGeom>
          <a:noFill/>
        </p:spPr>
        <p:txBody>
          <a:bodyPr wrap="none" lIns="45720" rIns="45720" anchor="t">
            <a:spAutoFit/>
          </a:bodyPr>
          <a:lstStyle/>
          <a:p>
            <a:pPr algn="l"/>
            <a:r>
              <a:rPr sz="1019" b="1">
                <a:solidFill>
                  <a:srgbClr val="FFFFFF"/>
                </a:solidFill>
                <a:latin typeface="Arial"/>
              </a:rPr>
              <a:t>OBJETIVOS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475488" y="6912864"/>
            <a:ext cx="3383279" cy="521208"/>
          </a:xfrm>
          <a:prstGeom prst="rect">
            <a:avLst/>
          </a:prstGeom>
          <a:noFill/>
        </p:spPr>
        <p:txBody>
          <a:bodyPr wrap="none" lIns="45720" rIns="45720" anchor="t">
            <a:spAutoFit/>
          </a:bodyPr>
          <a:lstStyle/>
          <a:p>
            <a:pPr algn="l"/>
            <a:r>
              <a:rPr sz="780" b="0">
                <a:solidFill>
                  <a:srgbClr val="1E2D41"/>
                </a:solidFill>
                <a:latin typeface="Arial"/>
              </a:rPr>
              <a:t>Apresente o objetivo geral e, se necessário, os objetivos específicos.</a:t>
            </a:r>
          </a:p>
        </p:txBody>
      </p:sp>
      <p:sp>
        <p:nvSpPr>
          <p:cNvPr id="28" name="Rounded Rectangle 27"/>
          <p:cNvSpPr/>
          <p:nvPr/>
        </p:nvSpPr>
        <p:spPr>
          <a:xfrm>
            <a:off x="384048" y="7635240"/>
            <a:ext cx="3566160" cy="1645920"/>
          </a:xfrm>
          <a:prstGeom prst="roundRect">
            <a:avLst/>
          </a:prstGeom>
          <a:solidFill>
            <a:srgbClr val="FFFFFF"/>
          </a:solidFill>
          <a:ln w="10160">
            <a:solidFill>
              <a:srgbClr val="CDDAE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9" name="Rectangle 28"/>
          <p:cNvSpPr/>
          <p:nvPr/>
        </p:nvSpPr>
        <p:spPr>
          <a:xfrm>
            <a:off x="384048" y="7635240"/>
            <a:ext cx="3566160" cy="274320"/>
          </a:xfrm>
          <a:prstGeom prst="rect">
            <a:avLst/>
          </a:prstGeom>
          <a:solidFill>
            <a:srgbClr val="12478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0" name="TextBox 29"/>
          <p:cNvSpPr txBox="1"/>
          <p:nvPr/>
        </p:nvSpPr>
        <p:spPr>
          <a:xfrm>
            <a:off x="457200" y="7667244"/>
            <a:ext cx="3419856" cy="201168"/>
          </a:xfrm>
          <a:prstGeom prst="rect">
            <a:avLst/>
          </a:prstGeom>
          <a:noFill/>
        </p:spPr>
        <p:txBody>
          <a:bodyPr wrap="none" lIns="45720" rIns="45720" anchor="t">
            <a:spAutoFit/>
          </a:bodyPr>
          <a:lstStyle/>
          <a:p>
            <a:pPr algn="l"/>
            <a:r>
              <a:rPr sz="1019" b="1">
                <a:solidFill>
                  <a:srgbClr val="FFFFFF"/>
                </a:solidFill>
                <a:latin typeface="Arial"/>
              </a:rPr>
              <a:t>MÉTODOS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475488" y="7982712"/>
            <a:ext cx="3383279" cy="1207008"/>
          </a:xfrm>
          <a:prstGeom prst="rect">
            <a:avLst/>
          </a:prstGeom>
          <a:noFill/>
        </p:spPr>
        <p:txBody>
          <a:bodyPr wrap="none" lIns="45720" rIns="45720" anchor="t">
            <a:spAutoFit/>
          </a:bodyPr>
          <a:lstStyle/>
          <a:p>
            <a:pPr algn="l"/>
            <a:r>
              <a:rPr sz="770" b="0">
                <a:solidFill>
                  <a:srgbClr val="1E2D41"/>
                </a:solidFill>
                <a:latin typeface="Arial"/>
              </a:rPr>
              <a:t>Descreva o tipo de pesquisa e os procedimentos metodológicos: abordagem, natureza/objetivo, técnicas de coleta e análise dos dados.</a:t>
            </a:r>
          </a:p>
        </p:txBody>
      </p:sp>
      <p:sp>
        <p:nvSpPr>
          <p:cNvPr id="32" name="Rounded Rectangle 31"/>
          <p:cNvSpPr/>
          <p:nvPr/>
        </p:nvSpPr>
        <p:spPr>
          <a:xfrm>
            <a:off x="4142232" y="3493008"/>
            <a:ext cx="3566160" cy="1444752"/>
          </a:xfrm>
          <a:prstGeom prst="roundRect">
            <a:avLst/>
          </a:prstGeom>
          <a:solidFill>
            <a:srgbClr val="FFFFFF"/>
          </a:solidFill>
          <a:ln w="10160">
            <a:solidFill>
              <a:srgbClr val="CDDAE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3" name="Rectangle 32"/>
          <p:cNvSpPr/>
          <p:nvPr/>
        </p:nvSpPr>
        <p:spPr>
          <a:xfrm>
            <a:off x="4142232" y="3493008"/>
            <a:ext cx="3566160" cy="274320"/>
          </a:xfrm>
          <a:prstGeom prst="rect">
            <a:avLst/>
          </a:prstGeom>
          <a:solidFill>
            <a:srgbClr val="12478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4" name="TextBox 33"/>
          <p:cNvSpPr txBox="1"/>
          <p:nvPr/>
        </p:nvSpPr>
        <p:spPr>
          <a:xfrm>
            <a:off x="4215384" y="3525012"/>
            <a:ext cx="3419856" cy="201168"/>
          </a:xfrm>
          <a:prstGeom prst="rect">
            <a:avLst/>
          </a:prstGeom>
          <a:noFill/>
        </p:spPr>
        <p:txBody>
          <a:bodyPr wrap="none" lIns="45720" rIns="45720" anchor="t">
            <a:spAutoFit/>
          </a:bodyPr>
          <a:lstStyle/>
          <a:p>
            <a:pPr algn="l"/>
            <a:r>
              <a:rPr sz="1019" b="1">
                <a:solidFill>
                  <a:srgbClr val="FFFFFF"/>
                </a:solidFill>
                <a:latin typeface="Arial"/>
              </a:rPr>
              <a:t>RESULTADOS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4233672" y="3840480"/>
            <a:ext cx="3383279" cy="1005840"/>
          </a:xfrm>
          <a:prstGeom prst="rect">
            <a:avLst/>
          </a:prstGeom>
          <a:noFill/>
        </p:spPr>
        <p:txBody>
          <a:bodyPr wrap="none" lIns="45720" rIns="45720" anchor="t">
            <a:spAutoFit/>
          </a:bodyPr>
          <a:lstStyle/>
          <a:p>
            <a:pPr algn="l"/>
            <a:r>
              <a:rPr sz="760" b="0">
                <a:solidFill>
                  <a:srgbClr val="1E2D41"/>
                </a:solidFill>
                <a:latin typeface="Arial"/>
              </a:rPr>
              <a:t>Apresente os principais achados da pesquisa, análises realizadas ou reflexões produzidas. Gráficos, quadros ou imagens podem ser inseridos neste espaço.</a:t>
            </a:r>
          </a:p>
        </p:txBody>
      </p:sp>
      <p:sp>
        <p:nvSpPr>
          <p:cNvPr id="36" name="Rounded Rectangle 35"/>
          <p:cNvSpPr/>
          <p:nvPr/>
        </p:nvSpPr>
        <p:spPr>
          <a:xfrm>
            <a:off x="4142232" y="5047488"/>
            <a:ext cx="3566160" cy="1307592"/>
          </a:xfrm>
          <a:prstGeom prst="roundRect">
            <a:avLst/>
          </a:prstGeom>
          <a:solidFill>
            <a:srgbClr val="FFFFFF"/>
          </a:solidFill>
          <a:ln w="10160">
            <a:solidFill>
              <a:srgbClr val="CDDAE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7" name="Rectangle 36"/>
          <p:cNvSpPr/>
          <p:nvPr/>
        </p:nvSpPr>
        <p:spPr>
          <a:xfrm>
            <a:off x="4142232" y="5047488"/>
            <a:ext cx="3566160" cy="274320"/>
          </a:xfrm>
          <a:prstGeom prst="rect">
            <a:avLst/>
          </a:prstGeom>
          <a:solidFill>
            <a:srgbClr val="12478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8" name="TextBox 37"/>
          <p:cNvSpPr txBox="1"/>
          <p:nvPr/>
        </p:nvSpPr>
        <p:spPr>
          <a:xfrm>
            <a:off x="4215384" y="5079492"/>
            <a:ext cx="3419856" cy="201168"/>
          </a:xfrm>
          <a:prstGeom prst="rect">
            <a:avLst/>
          </a:prstGeom>
          <a:noFill/>
        </p:spPr>
        <p:txBody>
          <a:bodyPr wrap="none" lIns="45720" rIns="45720" anchor="t">
            <a:spAutoFit/>
          </a:bodyPr>
          <a:lstStyle/>
          <a:p>
            <a:pPr algn="l"/>
            <a:r>
              <a:rPr sz="1019" b="1">
                <a:solidFill>
                  <a:srgbClr val="FFFFFF"/>
                </a:solidFill>
                <a:latin typeface="Arial"/>
              </a:rPr>
              <a:t>CONCLUSÃO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4233672" y="5394960"/>
            <a:ext cx="3383279" cy="868680"/>
          </a:xfrm>
          <a:prstGeom prst="rect">
            <a:avLst/>
          </a:prstGeom>
          <a:noFill/>
        </p:spPr>
        <p:txBody>
          <a:bodyPr wrap="none" lIns="45720" rIns="45720" anchor="t">
            <a:spAutoFit/>
          </a:bodyPr>
          <a:lstStyle/>
          <a:p>
            <a:pPr algn="l"/>
            <a:r>
              <a:rPr sz="780" b="0">
                <a:solidFill>
                  <a:srgbClr val="1E2D41"/>
                </a:solidFill>
                <a:latin typeface="Arial"/>
              </a:rPr>
              <a:t>Sintetize as contribuições da pesquisa, destacando os resultados mais relevantes e possíveis implicações.</a:t>
            </a:r>
          </a:p>
        </p:txBody>
      </p:sp>
      <p:sp>
        <p:nvSpPr>
          <p:cNvPr id="40" name="Rounded Rectangle 39"/>
          <p:cNvSpPr/>
          <p:nvPr/>
        </p:nvSpPr>
        <p:spPr>
          <a:xfrm>
            <a:off x="4142232" y="6464808"/>
            <a:ext cx="3566160" cy="1993392"/>
          </a:xfrm>
          <a:prstGeom prst="roundRect">
            <a:avLst/>
          </a:prstGeom>
          <a:solidFill>
            <a:srgbClr val="FFFFFF"/>
          </a:solidFill>
          <a:ln w="10160">
            <a:solidFill>
              <a:srgbClr val="CDDAE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1" name="Rectangle 40"/>
          <p:cNvSpPr/>
          <p:nvPr/>
        </p:nvSpPr>
        <p:spPr>
          <a:xfrm>
            <a:off x="4142232" y="6464808"/>
            <a:ext cx="3566160" cy="274320"/>
          </a:xfrm>
          <a:prstGeom prst="rect">
            <a:avLst/>
          </a:prstGeom>
          <a:solidFill>
            <a:srgbClr val="12478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2" name="TextBox 41"/>
          <p:cNvSpPr txBox="1"/>
          <p:nvPr/>
        </p:nvSpPr>
        <p:spPr>
          <a:xfrm>
            <a:off x="4215384" y="6496812"/>
            <a:ext cx="3419856" cy="201168"/>
          </a:xfrm>
          <a:prstGeom prst="rect">
            <a:avLst/>
          </a:prstGeom>
          <a:noFill/>
        </p:spPr>
        <p:txBody>
          <a:bodyPr wrap="none" lIns="45720" rIns="45720" anchor="t">
            <a:spAutoFit/>
          </a:bodyPr>
          <a:lstStyle/>
          <a:p>
            <a:pPr algn="l"/>
            <a:r>
              <a:rPr sz="1019" b="1">
                <a:solidFill>
                  <a:srgbClr val="FFFFFF"/>
                </a:solidFill>
                <a:latin typeface="Arial"/>
              </a:rPr>
              <a:t>REFERÊNCIAS BIBLIOGRÁFICAS</a:t>
            </a:r>
          </a:p>
        </p:txBody>
      </p:sp>
      <p:sp>
        <p:nvSpPr>
          <p:cNvPr id="43" name="TextBox 42"/>
          <p:cNvSpPr txBox="1"/>
          <p:nvPr/>
        </p:nvSpPr>
        <p:spPr>
          <a:xfrm>
            <a:off x="4233672" y="6812280"/>
            <a:ext cx="3383279" cy="1554480"/>
          </a:xfrm>
          <a:prstGeom prst="rect">
            <a:avLst/>
          </a:prstGeom>
          <a:noFill/>
        </p:spPr>
        <p:txBody>
          <a:bodyPr wrap="none" lIns="45720" rIns="45720" anchor="t">
            <a:spAutoFit/>
          </a:bodyPr>
          <a:lstStyle/>
          <a:p>
            <a:pPr algn="l"/>
            <a:r>
              <a:rPr sz="760" b="0">
                <a:solidFill>
                  <a:srgbClr val="1E2D41"/>
                </a:solidFill>
                <a:latin typeface="Arial"/>
              </a:rPr>
              <a:t>Inserir as principais referências utilizadas, conforme padrão ABNT.
Dica: priorize apenas as obras efetivamente essenciais para o banner, preservando legibilidade à distância.</a:t>
            </a:r>
          </a:p>
        </p:txBody>
      </p:sp>
      <p:sp>
        <p:nvSpPr>
          <p:cNvPr id="44" name="Rectangle 43"/>
          <p:cNvSpPr/>
          <p:nvPr/>
        </p:nvSpPr>
        <p:spPr>
          <a:xfrm>
            <a:off x="384048" y="10479024"/>
            <a:ext cx="7333488" cy="18288"/>
          </a:xfrm>
          <a:prstGeom prst="rect">
            <a:avLst/>
          </a:prstGeom>
          <a:solidFill>
            <a:srgbClr val="C9A63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5" name="TextBox 44"/>
          <p:cNvSpPr txBox="1"/>
          <p:nvPr/>
        </p:nvSpPr>
        <p:spPr>
          <a:xfrm>
            <a:off x="411480" y="10533888"/>
            <a:ext cx="7269480" cy="164592"/>
          </a:xfrm>
          <a:prstGeom prst="rect">
            <a:avLst/>
          </a:prstGeom>
          <a:noFill/>
        </p:spPr>
        <p:txBody>
          <a:bodyPr wrap="none" lIns="45720" rIns="45720" anchor="t">
            <a:spAutoFit/>
          </a:bodyPr>
          <a:lstStyle/>
          <a:p>
            <a:pPr algn="ctr"/>
            <a:r>
              <a:rPr sz="650" b="1">
                <a:solidFill>
                  <a:srgbClr val="124789"/>
                </a:solidFill>
                <a:latin typeface="Arial"/>
              </a:rPr>
              <a:t>FATEB – Faculdade de Ciências e Tecnologia de Birigui</a:t>
            </a:r>
          </a:p>
        </p:txBody>
      </p:sp>
      <p:sp>
        <p:nvSpPr>
          <p:cNvPr id="46" name="TextBox 45"/>
          <p:cNvSpPr txBox="1"/>
          <p:nvPr/>
        </p:nvSpPr>
        <p:spPr>
          <a:xfrm>
            <a:off x="411480" y="10698480"/>
            <a:ext cx="7269480" cy="91440"/>
          </a:xfrm>
          <a:prstGeom prst="rect">
            <a:avLst/>
          </a:prstGeom>
          <a:noFill/>
        </p:spPr>
        <p:txBody>
          <a:bodyPr wrap="none" lIns="45720" rIns="45720" anchor="t">
            <a:spAutoFit/>
          </a:bodyPr>
          <a:lstStyle/>
          <a:p>
            <a:pPr algn="ctr"/>
            <a:r>
              <a:rPr sz="580" b="0">
                <a:solidFill>
                  <a:srgbClr val="5C646E"/>
                </a:solidFill>
                <a:latin typeface="Arial"/>
              </a:rPr>
              <a:t>Modelo editável • impressão final: 90 cm (L) × 120 cm (A)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375</Words>
  <Application>Microsoft Office PowerPoint</Application>
  <PresentationFormat>Personalizar</PresentationFormat>
  <Paragraphs>44</Paragraphs>
  <Slides>2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2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2</vt:i4>
      </vt:variant>
    </vt:vector>
  </HeadingPairs>
  <TitlesOfParts>
    <vt:vector size="5" baseType="lpstr">
      <vt:lpstr>Arial</vt:lpstr>
      <vt:lpstr>Calibri</vt:lpstr>
      <vt:lpstr>Office Theme</vt:lpstr>
      <vt:lpstr>Apresentação do PowerPoint</vt:lpstr>
      <vt:lpstr>Apresentação do PowerPoint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subject/>
  <dc:creator>Meire Queiroz Sato</dc:creator>
  <cp:keywords/>
  <dc:description>generated using python-pptx</dc:description>
  <cp:lastModifiedBy>Meire Queiroz Sato</cp:lastModifiedBy>
  <cp:revision>2</cp:revision>
  <dcterms:created xsi:type="dcterms:W3CDTF">2013-01-27T09:14:16Z</dcterms:created>
  <dcterms:modified xsi:type="dcterms:W3CDTF">2026-08-26T15:05:08Z</dcterms:modified>
  <cp:category/>
</cp:coreProperties>
</file>